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0" r:id="rId5"/>
    <p:sldId id="263" r:id="rId6"/>
    <p:sldId id="256" r:id="rId7"/>
    <p:sldId id="257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309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49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150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800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793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966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69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3247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925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3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77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18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9A6D9-EED8-40E8-8F5B-94998B5DF3D3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8E30F-3FA5-49D2-BB0F-B34652F9B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2951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6400" y="1930399"/>
            <a:ext cx="10515600" cy="4082474"/>
          </a:xfrm>
        </p:spPr>
        <p:txBody>
          <a:bodyPr/>
          <a:lstStyle/>
          <a:p>
            <a:pPr marL="0" indent="0" algn="ctr">
              <a:buNone/>
            </a:pPr>
            <a:r>
              <a:rPr lang="fr-FR" sz="3600" dirty="0">
                <a:solidFill>
                  <a:srgbClr val="FF0000"/>
                </a:solidFill>
                <a:latin typeface="Arial Black" panose="020B0A04020102020204" pitchFamily="34" charset="0"/>
              </a:rPr>
              <a:t>Epreuves d’escalade à points relatifs</a:t>
            </a:r>
          </a:p>
          <a:p>
            <a:pPr marL="0" indent="0" algn="ctr">
              <a:buNone/>
            </a:pPr>
            <a:r>
              <a:rPr lang="fr-FR" sz="1400" dirty="0">
                <a:latin typeface="Arial Black" panose="020B0A04020102020204" pitchFamily="34" charset="0"/>
              </a:rPr>
              <a:t>Formule de jeu conçue par Christophe </a:t>
            </a:r>
            <a:r>
              <a:rPr lang="fr-FR" sz="1400" dirty="0" err="1">
                <a:latin typeface="Arial Black" panose="020B0A04020102020204" pitchFamily="34" charset="0"/>
              </a:rPr>
              <a:t>Vellutini</a:t>
            </a:r>
            <a:endParaRPr lang="fr-FR" sz="1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fr-FR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fr-FR" dirty="0">
                <a:latin typeface="Arial Black" panose="020B0A04020102020204" pitchFamily="34" charset="0"/>
              </a:rPr>
              <a:t>But du jeu :</a:t>
            </a:r>
            <a:br>
              <a:rPr lang="fr-FR" dirty="0">
                <a:latin typeface="Arial Black" panose="020B0A04020102020204" pitchFamily="34" charset="0"/>
              </a:rPr>
            </a:br>
            <a:br>
              <a:rPr lang="fr-FR" dirty="0">
                <a:latin typeface="Arial Black" panose="020B0A04020102020204" pitchFamily="34" charset="0"/>
              </a:rPr>
            </a:br>
            <a:r>
              <a:rPr lang="fr-FR" dirty="0">
                <a:latin typeface="Arial Black" panose="020B0A04020102020204" pitchFamily="34" charset="0"/>
              </a:rPr>
              <a:t>Récolter un maximum de points en réussissant des épreuves dans un temps imparti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F9B70F3-D5E5-D029-D4EB-05E1F82208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714" y="480002"/>
            <a:ext cx="1694971" cy="124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567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7500" y="581890"/>
            <a:ext cx="11274136" cy="58189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FR" sz="3600" dirty="0">
                <a:solidFill>
                  <a:srgbClr val="FF0000"/>
                </a:solidFill>
                <a:latin typeface="Arial Black" panose="020B0A04020102020204" pitchFamily="34" charset="0"/>
              </a:rPr>
              <a:t>Règles du jeu </a:t>
            </a:r>
          </a:p>
          <a:p>
            <a:pPr marL="0" indent="0">
              <a:buNone/>
            </a:pPr>
            <a:endParaRPr lang="fr-FR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Arial Black" panose="020B0A04020102020204" pitchFamily="34" charset="0"/>
              </a:rPr>
              <a:t>- le joueur doit réussir un maximum d’épreuves dans le temps qui lui est donné </a:t>
            </a:r>
          </a:p>
          <a:p>
            <a:pPr marL="0" indent="0">
              <a:buNone/>
            </a:pPr>
            <a:endParaRPr lang="fr-FR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Arial Black" panose="020B0A04020102020204" pitchFamily="34" charset="0"/>
              </a:rPr>
              <a:t>- chaque joueur peut débuter le jeu quand il le souhaite</a:t>
            </a:r>
          </a:p>
          <a:p>
            <a:pPr marL="0" indent="0">
              <a:buNone/>
            </a:pPr>
            <a:endParaRPr lang="fr-FR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Arial Black" panose="020B0A04020102020204" pitchFamily="34" charset="0"/>
              </a:rPr>
              <a:t>- chaque épreuve a un capital de points</a:t>
            </a:r>
          </a:p>
          <a:p>
            <a:pPr marL="0" indent="0">
              <a:buNone/>
            </a:pPr>
            <a:endParaRPr lang="fr-FR" sz="2400" dirty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fr-FR" sz="2400" dirty="0">
                <a:latin typeface="Arial Black" panose="020B0A04020102020204" pitchFamily="34" charset="0"/>
              </a:rPr>
              <a:t>à chaque fois qu’un joueur réussit l’épreuve, celle-ci se voit retirée un point sur son capital initial</a:t>
            </a:r>
          </a:p>
          <a:p>
            <a:pPr>
              <a:buFontTx/>
              <a:buChar char="-"/>
            </a:pPr>
            <a:endParaRPr lang="fr-FR" sz="2400" dirty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fr-FR" sz="2400" dirty="0">
                <a:latin typeface="Arial Black" panose="020B0A04020102020204" pitchFamily="34" charset="0"/>
              </a:rPr>
              <a:t>à la fin du jeu, les joueurs récoltent le capital restant</a:t>
            </a:r>
          </a:p>
          <a:p>
            <a:pPr>
              <a:buFontTx/>
              <a:buChar char="-"/>
            </a:pPr>
            <a:endParaRPr lang="fr-FR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Arial Black" panose="020B0A04020102020204" pitchFamily="34" charset="0"/>
              </a:rPr>
              <a:t>- le joueur ayant récolté le plus de points a gagné</a:t>
            </a:r>
          </a:p>
          <a:p>
            <a:pPr marL="0" indent="0">
              <a:buNone/>
            </a:pPr>
            <a:endParaRPr lang="fr-FR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Arial Black" panose="020B0A04020102020204" pitchFamily="34" charset="0"/>
              </a:rPr>
              <a:t>- autoarbitrage ou un « référent sécurité » par épreuve</a:t>
            </a:r>
          </a:p>
        </p:txBody>
      </p:sp>
    </p:spTree>
    <p:extLst>
      <p:ext uri="{BB962C8B-B14F-4D97-AF65-F5344CB8AC3E}">
        <p14:creationId xmlns:p14="http://schemas.microsoft.com/office/powerpoint/2010/main" val="2049881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8300" y="8985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Moyens nécessaires</a:t>
            </a:r>
          </a:p>
          <a:p>
            <a:pPr marL="0" indent="0">
              <a:buNone/>
            </a:pPr>
            <a:r>
              <a:rPr lang="fr-FR" dirty="0">
                <a:latin typeface="Arial Black" panose="020B0A0402010202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fr-FR" sz="2400" dirty="0">
                <a:latin typeface="Arial Black" panose="020B0A04020102020204" pitchFamily="34" charset="0"/>
              </a:rPr>
              <a:t>Feuilles joueur pour chaque participant </a:t>
            </a:r>
          </a:p>
          <a:p>
            <a:pPr>
              <a:buFontTx/>
              <a:buChar char="-"/>
            </a:pPr>
            <a:endParaRPr lang="fr-FR" sz="2400" dirty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fr-FR" sz="2400" dirty="0">
                <a:latin typeface="Arial Black" panose="020B0A04020102020204" pitchFamily="34" charset="0"/>
              </a:rPr>
              <a:t>Feuilles épreuve à chaque atelier </a:t>
            </a:r>
          </a:p>
          <a:p>
            <a:pPr>
              <a:buFontTx/>
              <a:buChar char="-"/>
            </a:pPr>
            <a:endParaRPr lang="fr-FR" sz="2400" dirty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fr-FR" sz="2400" dirty="0">
                <a:latin typeface="Arial Black" panose="020B0A04020102020204" pitchFamily="34" charset="0"/>
              </a:rPr>
              <a:t>Matériel nécessaire pour chaque atelier </a:t>
            </a:r>
            <a:endParaRPr lang="fr-FR" sz="2400" dirty="0"/>
          </a:p>
          <a:p>
            <a:pPr marL="0" indent="0">
              <a:buNone/>
            </a:pPr>
            <a:endParaRPr lang="fr-FR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769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5236" y="492124"/>
            <a:ext cx="10036464" cy="57308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Exemple</a:t>
            </a:r>
          </a:p>
          <a:p>
            <a:pPr marL="0" indent="0" algn="ctr">
              <a:buNone/>
            </a:pPr>
            <a:endParaRPr lang="fr-FR" dirty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fr-FR" sz="2000" dirty="0">
                <a:latin typeface="Arial Black" panose="020B0A04020102020204" pitchFamily="34" charset="0"/>
              </a:rPr>
              <a:t>L’épreuve « A » débute avec 100 points, au fil de la journée 47 personnes ont réussi l’épreuve, chacun de ces 47 joueurs se voient attribuer 53 points</a:t>
            </a:r>
          </a:p>
          <a:p>
            <a:pPr>
              <a:buFontTx/>
              <a:buChar char="-"/>
            </a:pPr>
            <a:endParaRPr lang="fr-FR" sz="2000" dirty="0"/>
          </a:p>
          <a:p>
            <a:pPr>
              <a:buFontTx/>
              <a:buChar char="-"/>
            </a:pPr>
            <a:r>
              <a:rPr lang="fr-FR" sz="2000" dirty="0">
                <a:latin typeface="Arial Black" panose="020B0A04020102020204" pitchFamily="34" charset="0"/>
              </a:rPr>
              <a:t>L’épreuve « B » débute avec 100 points, au fil de la journée 9 personnes ont réussi l’épreuve, chacun de ces 9 joueur se voient attribuer 91 points</a:t>
            </a:r>
          </a:p>
          <a:p>
            <a:pPr>
              <a:buFontTx/>
              <a:buChar char="-"/>
            </a:pPr>
            <a:endParaRPr lang="fr-FR" sz="2000" dirty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fr-FR" sz="2000" dirty="0">
                <a:latin typeface="Arial Black" panose="020B0A04020102020204" pitchFamily="34" charset="0"/>
              </a:rPr>
              <a:t>L’épreuve « C » débute avec 100 points, au fil de la journée 89 personnes ont réussi l’épreuve, chacun de ces 89 joueurs se voient attribuer 11 points</a:t>
            </a:r>
          </a:p>
          <a:p>
            <a:pPr>
              <a:buFontTx/>
              <a:buChar char="-"/>
            </a:pPr>
            <a:endParaRPr lang="fr-FR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791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7500" y="8604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Résultat du jeu</a:t>
            </a:r>
          </a:p>
          <a:p>
            <a:pPr>
              <a:buFontTx/>
              <a:buChar char="-"/>
            </a:pPr>
            <a:endParaRPr lang="fr-FR" dirty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fr-FR" sz="2000" dirty="0">
                <a:latin typeface="Arial Black" panose="020B0A04020102020204" pitchFamily="34" charset="0"/>
              </a:rPr>
              <a:t>Le joueur « 1 » a réussi les épreuves A et C : il a donc obtenu un score de 53 + 11 = 64 points</a:t>
            </a:r>
          </a:p>
          <a:p>
            <a:pPr>
              <a:buFontTx/>
              <a:buChar char="-"/>
            </a:pPr>
            <a:endParaRPr lang="fr-FR" sz="2000" dirty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fr-FR" sz="2000" dirty="0">
                <a:latin typeface="Arial Black" panose="020B0A04020102020204" pitchFamily="34" charset="0"/>
              </a:rPr>
              <a:t>La joueuse « 2 » a réussi seulement l’épreuve B : elle a donc obtenu un score de 91 points </a:t>
            </a:r>
          </a:p>
          <a:p>
            <a:pPr marL="0" indent="0">
              <a:buNone/>
            </a:pPr>
            <a:endParaRPr lang="fr-FR" sz="2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fr-FR" sz="2000" dirty="0">
                <a:latin typeface="Arial Black" panose="020B0A04020102020204" pitchFamily="34" charset="0"/>
                <a:sym typeface="Wingdings" panose="05000000000000000000" pitchFamily="2" charset="2"/>
              </a:rPr>
              <a:t>         </a:t>
            </a:r>
            <a:r>
              <a:rPr lang="fr-FR" sz="2000" dirty="0">
                <a:latin typeface="Arial Black" panose="020B0A04020102020204" pitchFamily="34" charset="0"/>
              </a:rPr>
              <a:t>C’est donc la joueuse « 2 » qui a gagné !</a:t>
            </a:r>
          </a:p>
          <a:p>
            <a:pPr marL="0" indent="0">
              <a:buNone/>
            </a:pPr>
            <a:endParaRPr lang="fr-FR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7104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20706" y="1125960"/>
            <a:ext cx="9648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Nom:_________________         </a:t>
            </a:r>
            <a:r>
              <a:rPr lang="fr-FR" dirty="0" err="1">
                <a:latin typeface="Arial Black" panose="020B0A04020102020204" pitchFamily="34" charset="0"/>
              </a:rPr>
              <a:t>Prenom</a:t>
            </a:r>
            <a:r>
              <a:rPr lang="fr-FR" dirty="0">
                <a:latin typeface="Arial Black" panose="020B0A04020102020204" pitchFamily="34" charset="0"/>
              </a:rPr>
              <a:t>:__________________    Club:</a:t>
            </a:r>
            <a:r>
              <a:rPr lang="fr-FR" dirty="0"/>
              <a:t>	__________________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350369"/>
              </p:ext>
            </p:extLst>
          </p:nvPr>
        </p:nvGraphicFramePr>
        <p:xfrm>
          <a:off x="520706" y="1727200"/>
          <a:ext cx="10577140" cy="2439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551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200727">
                <a:tc>
                  <a:txBody>
                    <a:bodyPr/>
                    <a:lstStyle/>
                    <a:p>
                      <a:r>
                        <a:rPr lang="fr-FR" dirty="0"/>
                        <a:t>Epreuve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Voie</a:t>
                      </a:r>
                      <a:r>
                        <a:rPr lang="fr-FR" baseline="0" dirty="0"/>
                        <a:t> 1</a:t>
                      </a:r>
                      <a:endParaRPr lang="fr-FR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Voie 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Voie</a:t>
                      </a:r>
                      <a:r>
                        <a:rPr lang="fr-FR" baseline="0" dirty="0"/>
                        <a:t> 3</a:t>
                      </a:r>
                      <a:endParaRPr lang="fr-FR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Voie</a:t>
                      </a:r>
                      <a:r>
                        <a:rPr lang="fr-FR" baseline="0" dirty="0"/>
                        <a:t> 4</a:t>
                      </a:r>
                      <a:endParaRPr lang="fr-FR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Voie 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Voie 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Voie 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Voie 8 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Voie 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Voie 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Slackline 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Remontée sur corde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852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520705" y="5027537"/>
            <a:ext cx="104890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Heure de départ  : ______________    durée du challenge :_________________ </a:t>
            </a:r>
          </a:p>
          <a:p>
            <a:r>
              <a:rPr lang="fr-FR" dirty="0">
                <a:latin typeface="Arial Black" panose="020B0A04020102020204" pitchFamily="34" charset="0"/>
              </a:rPr>
              <a:t>Heure de fin :____________</a:t>
            </a:r>
          </a:p>
          <a:p>
            <a:endParaRPr lang="fr-FR" dirty="0">
              <a:latin typeface="Arial Black" panose="020B0A04020102020204" pitchFamily="34" charset="0"/>
            </a:endParaRPr>
          </a:p>
          <a:p>
            <a:r>
              <a:rPr lang="fr-FR" dirty="0">
                <a:latin typeface="Arial Black" panose="020B0A04020102020204" pitchFamily="34" charset="0"/>
              </a:rPr>
              <a:t>Une fois l’heure de fin dépassée, vous ne pouvez plus valider des épreuves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95355" y="432387"/>
            <a:ext cx="36835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Arial Black" panose="020B0A04020102020204" pitchFamily="34" charset="0"/>
              </a:rPr>
              <a:t>Fiche joueur-joueuse</a:t>
            </a:r>
          </a:p>
        </p:txBody>
      </p:sp>
    </p:spTree>
    <p:extLst>
      <p:ext uri="{BB962C8B-B14F-4D97-AF65-F5344CB8AC3E}">
        <p14:creationId xmlns:p14="http://schemas.microsoft.com/office/powerpoint/2010/main" val="2225874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83319" y="213668"/>
            <a:ext cx="26546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2400" dirty="0">
                <a:solidFill>
                  <a:srgbClr val="FF0000"/>
                </a:solidFill>
                <a:latin typeface="Arial Black" panose="020B0A04020102020204" pitchFamily="34" charset="0"/>
              </a:rPr>
              <a:t>Fiche épreuve 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76582"/>
              </p:ext>
            </p:extLst>
          </p:nvPr>
        </p:nvGraphicFramePr>
        <p:xfrm>
          <a:off x="624119" y="1988511"/>
          <a:ext cx="10414000" cy="301625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199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941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100541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41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417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 Black" panose="020B0A04020102020204" pitchFamily="34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575603"/>
                  </a:ext>
                </a:extLst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609600" y="863600"/>
            <a:ext cx="5337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Nom de l’épreuve :___________________       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125073" y="5760341"/>
            <a:ext cx="8544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Cocher une case à chaque fois qu’</a:t>
            </a:r>
            <a:r>
              <a:rPr lang="fr-FR" dirty="0" err="1">
                <a:latin typeface="Arial Black" panose="020B0A04020102020204" pitchFamily="34" charset="0"/>
              </a:rPr>
              <a:t>un-e</a:t>
            </a:r>
            <a:r>
              <a:rPr lang="fr-FR" dirty="0">
                <a:latin typeface="Arial Black" panose="020B0A04020102020204" pitchFamily="34" charset="0"/>
              </a:rPr>
              <a:t> joueur-se réussit l’épreuve </a:t>
            </a:r>
          </a:p>
        </p:txBody>
      </p:sp>
    </p:spTree>
    <p:extLst>
      <p:ext uri="{BB962C8B-B14F-4D97-AF65-F5344CB8AC3E}">
        <p14:creationId xmlns:p14="http://schemas.microsoft.com/office/powerpoint/2010/main" val="19141775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4297</TotalTime>
  <Words>428</Words>
  <Application>Microsoft Office PowerPoint</Application>
  <PresentationFormat>Grand écran</PresentationFormat>
  <Paragraphs>122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Compte Microsoft</dc:creator>
  <cp:lastModifiedBy>Anthony DESBOIS</cp:lastModifiedBy>
  <cp:revision>10</cp:revision>
  <dcterms:created xsi:type="dcterms:W3CDTF">2022-09-19T21:41:55Z</dcterms:created>
  <dcterms:modified xsi:type="dcterms:W3CDTF">2022-10-04T12:43:41Z</dcterms:modified>
</cp:coreProperties>
</file>